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4E486D-940D-46C0-B484-123A11F0590A}">
  <a:tblStyle styleId="{B94E486D-940D-46C0-B484-123A11F059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64815e9c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64815e9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5be15f86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5be15f86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dispersal kernel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5e2e991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5e2e991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Describe nearest neighbor kernel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5e2e991b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5e2e991b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Describe fat tail distribution kernel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5e2e991b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5e2e991b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etas have fatter tails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5e2e991b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5e2e991b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Larger kernel widths have fatter tails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5e2e991b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5e2e991b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Larger kernel width</a:t>
            </a:r>
            <a:r>
              <a:rPr lang="en-GB">
                <a:solidFill>
                  <a:schemeClr val="dk1"/>
                </a:solidFill>
              </a:rPr>
              <a:t> has fatter tail, so it is expected that this curve has more species differentiation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5e2e991b7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5e2e991b7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5e2e991b7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5e2e991b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1: fitted curve shows high exponent in global scale (z=0.86) near 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5e2e991b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5e2e991b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Example 2: fitted curve shows high exponent in global scale (z = 0.96) near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59fac3ec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59fac3ec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5e2e991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5e2e991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5e2e991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5e2e991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62c79733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62c79733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5e2e991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5e2e991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64815e9c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64815e9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5e2e991b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5e2e991b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64815e9c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64815e9c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5e2e991b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5e2e991b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Eta near 0 has fatter tail, so it is expected that this curve has more species differentiation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59fac3ec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59fac3ec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59fac3ec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59fac3ec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64815e9c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64815e9c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59fac3ec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59fac3ec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5e2e991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5e2e991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59fac3ec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59fac3ec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5be15f86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5be15f86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8.jpg"/><Relationship Id="rId5" Type="http://schemas.openxmlformats.org/officeDocument/2006/relationships/image" Target="../media/image16.jp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13: Spatial Models for Species Area Curves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Hmmmmm….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025" y="2019850"/>
            <a:ext cx="4512974" cy="31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49813"/>
            <a:ext cx="4576574" cy="31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Dispersal Kernel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/>
              <a:t>N</a:t>
            </a:r>
            <a:r>
              <a:rPr lang="en-GB"/>
              <a:t>earest neighbor (Von Neumann neighborhood)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Fat tail distribution (Moore neighborhood)</a:t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729450" y="4792550"/>
            <a:ext cx="815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1C1D1E"/>
                </a:solidFill>
                <a:highlight>
                  <a:srgbClr val="FFFFFF"/>
                </a:highlight>
              </a:rPr>
              <a:t>Rosindell, J. and Cornell, S.J. (2007)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Nearest neighbors (Von Neumann neighborhood)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Von Neumann neighborhood as a site’s nearest neighbors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Random neighbor fills void</a:t>
            </a:r>
            <a:endParaRPr/>
          </a:p>
        </p:txBody>
      </p:sp>
      <p:graphicFrame>
        <p:nvGraphicFramePr>
          <p:cNvPr id="173" name="Google Shape;173;p24"/>
          <p:cNvGraphicFramePr/>
          <p:nvPr/>
        </p:nvGraphicFramePr>
        <p:xfrm>
          <a:off x="7957338" y="49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{B94E486D-940D-46C0-B484-123A11F0590A}</a:tableStyleId>
              </a:tblPr>
              <a:tblGrid>
                <a:gridCol w="395550"/>
                <a:gridCol w="407700"/>
                <a:gridCol w="3834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Fat tail (Moore neighborhood)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729450" y="2078875"/>
            <a:ext cx="5301000" cy="27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Neighbor within Moore neighborhood selected with weighted probability fills void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Dispersal kernel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 = kernel width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eta = ‘fatness’ of tail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 and r = distance between parent and offspring</a:t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0" y="3017425"/>
            <a:ext cx="3234175" cy="8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729450" y="4792550"/>
            <a:ext cx="815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1C1D1E"/>
                </a:solidFill>
                <a:highlight>
                  <a:srgbClr val="FFFFFF"/>
                </a:highlight>
              </a:rPr>
              <a:t>Rosindell, J. and Cornell, S.J. (2009)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82" name="Google Shape;182;p25"/>
          <p:cNvGraphicFramePr/>
          <p:nvPr/>
        </p:nvGraphicFramePr>
        <p:xfrm>
          <a:off x="6464050" y="50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{B94E486D-940D-46C0-B484-123A11F0590A}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4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Fat tail distribution</a:t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Eta closer to 0 → Fatter tail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25" y="1435925"/>
            <a:ext cx="5262476" cy="370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Fat tail distribution</a:t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Larger kernel width → Fatter tail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725" y="1399900"/>
            <a:ext cx="5310275" cy="37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simulation fat-tail dispersal kernel (widths)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 = 300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Alpha = 3e-3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Eta = -7.2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Kernel width = [4, 16, 32]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650" y="1912100"/>
            <a:ext cx="5952348" cy="29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00" y="0"/>
            <a:ext cx="51234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power law exponent for global scale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Kolmogorov-Smirnov test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P-value = 0.9999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993" y="1853850"/>
            <a:ext cx="6392008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power law exponent for global scale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Kolmogorov-Smirnov test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P-value</a:t>
            </a:r>
            <a:r>
              <a:rPr lang="en-GB"/>
              <a:t> = 0.9999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750" y="1924300"/>
            <a:ext cx="6333251" cy="3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Species Area Curve: power law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325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Log transformed axes show power law relationship at intermediate scale and global scale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Caveats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Data unreliable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Several fits possible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4792550"/>
            <a:ext cx="815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1C1D1E"/>
                </a:solidFill>
                <a:highlight>
                  <a:srgbClr val="FFFFFF"/>
                </a:highlight>
              </a:rPr>
              <a:t>Rosindell, J. and Cornell, S.J. (2007)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475" y="1853850"/>
            <a:ext cx="4576574" cy="31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‘Islands’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Same underlying assumptions as single grid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Individual dynamics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Von Neumann neighborhood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Migration term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Influence of distance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Experiment with two islands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4572000" y="498825"/>
            <a:ext cx="4572000" cy="466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050" y="800825"/>
            <a:ext cx="1278050" cy="1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325" y="1318650"/>
            <a:ext cx="1278050" cy="1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5100" y="2193200"/>
            <a:ext cx="1278050" cy="1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325" y="3061925"/>
            <a:ext cx="1278050" cy="1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850" y="3415775"/>
            <a:ext cx="1278050" cy="12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554300" y="412500"/>
            <a:ext cx="3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8100" y="3620425"/>
            <a:ext cx="2053352" cy="86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2"/>
          <p:cNvCxnSpPr>
            <a:endCxn id="232" idx="2"/>
          </p:cNvCxnSpPr>
          <p:nvPr/>
        </p:nvCxnSpPr>
        <p:spPr>
          <a:xfrm flipH="1" rot="10800000">
            <a:off x="5509975" y="2078875"/>
            <a:ext cx="206100" cy="13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2"/>
          <p:cNvCxnSpPr>
            <a:stCxn id="232" idx="2"/>
            <a:endCxn id="236" idx="0"/>
          </p:cNvCxnSpPr>
          <p:nvPr/>
        </p:nvCxnSpPr>
        <p:spPr>
          <a:xfrm flipH="1">
            <a:off x="5516875" y="2078875"/>
            <a:ext cx="199200" cy="13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2"/>
          <p:cNvSpPr txBox="1"/>
          <p:nvPr/>
        </p:nvSpPr>
        <p:spPr>
          <a:xfrm>
            <a:off x="5239675" y="2454825"/>
            <a:ext cx="47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Lato"/>
                <a:ea typeface="Lato"/>
                <a:cs typeface="Lato"/>
                <a:sym typeface="Lato"/>
              </a:rPr>
              <a:t>p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Distance vs migration</a:t>
            </a:r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Quick decay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Standard Deviation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Four different distances</a:t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786" y="1616098"/>
            <a:ext cx="4623214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Convergence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650" y="0"/>
            <a:ext cx="2797351" cy="214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300" y="-6"/>
            <a:ext cx="2797351" cy="21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50" y="2571763"/>
            <a:ext cx="2797351" cy="214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300" y="2571756"/>
            <a:ext cx="2797351" cy="214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6650" y="2571750"/>
            <a:ext cx="2797351" cy="214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 Curves</a:t>
            </a:r>
            <a:endParaRPr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400" y="501925"/>
            <a:ext cx="2807927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317" y="525037"/>
            <a:ext cx="2750508" cy="22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0650" y="2716799"/>
            <a:ext cx="2807900" cy="226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7387" y="2716801"/>
            <a:ext cx="2807900" cy="226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5425" y="2716812"/>
            <a:ext cx="2807846" cy="22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Voter model with mutation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Explains global scale, not local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Fat-tailed dispersal </a:t>
            </a:r>
            <a:r>
              <a:rPr lang="en-GB"/>
              <a:t>kernel</a:t>
            </a:r>
            <a:r>
              <a:rPr lang="en-GB"/>
              <a:t> reproduces true shape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Multiple islands/habitats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More work (iterations) needed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Rosindell, J., &amp; Cornell, S. J. (2009). Species–area curves, neutral models, and long‐distance dispersal. </a:t>
            </a:r>
            <a:r>
              <a:rPr i="1" lang="en-GB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Ecology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GB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(7), 1743-1750.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Dengler, J. (2009), Which function describes the species–area relationship best? A review and empirical evaluation. </a:t>
            </a:r>
            <a:r>
              <a:rPr i="1"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Journal of Biogeography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36: 728-744. 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Chave, J. et al. (2002), Comparing Classical Community Models: Theoretical Consequences for Patterns of Diversity. </a:t>
            </a:r>
            <a:r>
              <a:rPr i="1"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American Naturalist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2002 159:1, 1-23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Rosindel, J. et al. (2008), A coalescence approach to spatial neutral ecology, </a:t>
            </a:r>
            <a:r>
              <a:rPr i="1"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Ecological Informatics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Volume 3, Issue 3, 259-271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727650" y="2704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simulation fat-tail dispersal kernel (etas)</a:t>
            </a:r>
            <a:endParaRPr/>
          </a:p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 = 300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Alpha = 3e-3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Kernel width = 16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Eta = [-3.6, -7.2, -10.8]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01" y="1935475"/>
            <a:ext cx="6238899" cy="306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40"/>
              <a:t>Species Area Curve: </a:t>
            </a:r>
            <a:r>
              <a:rPr lang="en-GB" sz="2240"/>
              <a:t>Practical</a:t>
            </a:r>
            <a:r>
              <a:rPr lang="en-GB" sz="2240"/>
              <a:t> Relevance</a:t>
            </a:r>
            <a:endParaRPr sz="2240"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Comparison of biodiversity in different areas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Reserve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Predicting species loss due to habitat loss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729450" y="47973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1C1D1E"/>
                </a:solidFill>
                <a:highlight>
                  <a:srgbClr val="FFFFFF"/>
                </a:highlight>
              </a:rPr>
              <a:t>Dengler</a:t>
            </a:r>
            <a:r>
              <a:rPr lang="en-GB" sz="1050">
                <a:solidFill>
                  <a:srgbClr val="1C1D1E"/>
                </a:solidFill>
                <a:highlight>
                  <a:srgbClr val="FFFFFF"/>
                </a:highlight>
              </a:rPr>
              <a:t>, J. (2009)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components are necessary to produce the power-law species area curve?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Death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Reproduction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Speciation/migration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does the way organisms reproduce affect the shape of the species area curve?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Offspring born far away -&gt; more species richness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Offspring born close by -&gt; less species richness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729450" y="4792550"/>
            <a:ext cx="815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Basic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Dispersal kernels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‘Island’ model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7650" y="12677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model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3253800" cy="29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Voter model with mutation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050">
                <a:solidFill>
                  <a:srgbClr val="1C1D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Chave, J. et al. (2002)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Speciation rate ⍺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 x L grid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Simulated backwards in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Rosindell et. al. (2008)</a:t>
            </a:r>
            <a:endParaRPr/>
          </a:p>
        </p:txBody>
      </p:sp>
      <p:graphicFrame>
        <p:nvGraphicFramePr>
          <p:cNvPr id="122" name="Google Shape;122;p18"/>
          <p:cNvGraphicFramePr/>
          <p:nvPr/>
        </p:nvGraphicFramePr>
        <p:xfrm>
          <a:off x="5955588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{B94E486D-940D-46C0-B484-123A11F0590A}</a:tableStyleId>
              </a:tblPr>
              <a:tblGrid>
                <a:gridCol w="382850"/>
                <a:gridCol w="382850"/>
                <a:gridCol w="382850"/>
              </a:tblGrid>
              <a:tr h="32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2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2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123" name="Google Shape;123;p18"/>
          <p:cNvSpPr/>
          <p:nvPr/>
        </p:nvSpPr>
        <p:spPr>
          <a:xfrm rot="5398108">
            <a:off x="6257331" y="1293237"/>
            <a:ext cx="545100" cy="484200"/>
          </a:xfrm>
          <a:prstGeom prst="rightArrow">
            <a:avLst>
              <a:gd fmla="val 50000" name="adj1"/>
              <a:gd fmla="val 5104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4" name="Google Shape;124;p18"/>
          <p:cNvGraphicFramePr/>
          <p:nvPr/>
        </p:nvGraphicFramePr>
        <p:xfrm>
          <a:off x="5936538" y="1882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{B94E486D-940D-46C0-B484-123A11F0590A}</a:tableStyleId>
              </a:tblPr>
              <a:tblGrid>
                <a:gridCol w="395550"/>
                <a:gridCol w="407700"/>
                <a:gridCol w="3834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" name="Google Shape;125;p18"/>
          <p:cNvGraphicFramePr/>
          <p:nvPr/>
        </p:nvGraphicFramePr>
        <p:xfrm>
          <a:off x="4212063" y="388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{B94E486D-940D-46C0-B484-123A11F0590A}</a:tableStyleId>
              </a:tblPr>
              <a:tblGrid>
                <a:gridCol w="395550"/>
                <a:gridCol w="407700"/>
                <a:gridCol w="3834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Google Shape;126;p18"/>
          <p:cNvGraphicFramePr/>
          <p:nvPr/>
        </p:nvGraphicFramePr>
        <p:xfrm>
          <a:off x="7696488" y="388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{B94E486D-940D-46C0-B484-123A11F0590A}</a:tableStyleId>
              </a:tblPr>
              <a:tblGrid>
                <a:gridCol w="395550"/>
                <a:gridCol w="407700"/>
                <a:gridCol w="3834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127;p18"/>
          <p:cNvSpPr/>
          <p:nvPr/>
        </p:nvSpPr>
        <p:spPr>
          <a:xfrm rot="2918064">
            <a:off x="7042474" y="3152182"/>
            <a:ext cx="665949" cy="576936"/>
          </a:xfrm>
          <a:prstGeom prst="rightArrow">
            <a:avLst>
              <a:gd fmla="val 50000" name="adj1"/>
              <a:gd fmla="val 5104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1-⍺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6782050" y="1277100"/>
            <a:ext cx="11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Death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/>
          <p:nvPr/>
        </p:nvSpPr>
        <p:spPr>
          <a:xfrm flipH="1" rot="-3068329">
            <a:off x="5356204" y="3152249"/>
            <a:ext cx="666522" cy="576798"/>
          </a:xfrm>
          <a:prstGeom prst="rightArrow">
            <a:avLst>
              <a:gd fmla="val 50000" name="adj1"/>
              <a:gd fmla="val 5104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/>
              <a:t>⍺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Assumptions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No fitness difference between species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No empty spaces in ecosystem simulation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One organism per site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Periodic boundary conditions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783200" y="4701850"/>
            <a:ext cx="7812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1C1D1E"/>
                </a:solidFill>
                <a:highlight>
                  <a:schemeClr val="lt1"/>
                </a:highlight>
              </a:rPr>
              <a:t>Chave, J. et al. (2002)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Simulation results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729450" y="2078875"/>
            <a:ext cx="326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500x500 grid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Nearest neighbor offspring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900" y="1318650"/>
            <a:ext cx="3818100" cy="38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25" y="2682700"/>
            <a:ext cx="3576873" cy="23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Results: Species area curves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Behaviour depends on scale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Local scale: low slope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Large scale: high slope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Kolmogorov-Smirnov test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p-value of 0.999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301" y="1773146"/>
            <a:ext cx="4861699" cy="343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